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3" r:id="rId4"/>
    <p:sldMasterId id="2147483724" r:id="rId5"/>
    <p:sldMasterId id="214748372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</p:sldIdLst>
  <p:sldSz cy="5143500" cx="9144000"/>
  <p:notesSz cx="6858000" cy="9144000"/>
  <p:embeddedFontLst>
    <p:embeddedFont>
      <p:font typeface="Ubuntu"/>
      <p:regular r:id="rId47"/>
      <p:bold r:id="rId48"/>
      <p:italic r:id="rId49"/>
      <p:boldItalic r:id="rId50"/>
    </p:embeddedFont>
    <p:embeddedFont>
      <p:font typeface="Roboto Medium"/>
      <p:regular r:id="rId51"/>
      <p:bold r:id="rId52"/>
      <p:italic r:id="rId53"/>
      <p:boldItalic r:id="rId54"/>
    </p:embeddedFont>
    <p:embeddedFont>
      <p:font typeface="Fira Sans Extra Condensed Medium"/>
      <p:regular r:id="rId55"/>
      <p:bold r:id="rId56"/>
      <p:italic r:id="rId57"/>
      <p:boldItalic r:id="rId58"/>
    </p:embeddedFont>
    <p:embeddedFont>
      <p:font typeface="Barlow Semi Condensed Medium"/>
      <p:regular r:id="rId59"/>
      <p:bold r:id="rId60"/>
      <p:italic r:id="rId61"/>
      <p:boldItalic r:id="rId62"/>
    </p:embeddedFont>
    <p:embeddedFont>
      <p:font typeface="IBM Plex Mono"/>
      <p:regular r:id="rId63"/>
      <p:bold r:id="rId64"/>
      <p:italic r:id="rId65"/>
      <p:boldItalic r:id="rId66"/>
    </p:embeddedFont>
    <p:embeddedFont>
      <p:font typeface="Marvel"/>
      <p:regular r:id="rId67"/>
      <p:bold r:id="rId68"/>
      <p:italic r:id="rId69"/>
      <p:boldItalic r:id="rId70"/>
    </p:embeddedFont>
    <p:embeddedFont>
      <p:font typeface="IBM Plex Sans"/>
      <p:regular r:id="rId71"/>
      <p:bold r:id="rId72"/>
      <p:italic r:id="rId73"/>
      <p:boldItalic r:id="rId74"/>
    </p:embeddedFont>
    <p:embeddedFont>
      <p:font typeface="Roboto"/>
      <p:regular r:id="rId75"/>
      <p:bold r:id="rId76"/>
      <p:italic r:id="rId77"/>
      <p:boldItalic r:id="rId78"/>
    </p:embeddedFont>
    <p:embeddedFont>
      <p:font typeface="Playfair Display"/>
      <p:regular r:id="rId79"/>
      <p:bold r:id="rId80"/>
      <p:italic r:id="rId81"/>
      <p:boldItalic r:id="rId82"/>
    </p:embeddedFont>
    <p:embeddedFont>
      <p:font typeface="Montserrat"/>
      <p:regular r:id="rId83"/>
      <p:bold r:id="rId84"/>
      <p:italic r:id="rId85"/>
      <p:boldItalic r:id="rId86"/>
    </p:embeddedFont>
    <p:embeddedFont>
      <p:font typeface="IBM Plex Mono Light"/>
      <p:regular r:id="rId87"/>
      <p:bold r:id="rId88"/>
      <p:italic r:id="rId89"/>
      <p:boldItalic r:id="rId90"/>
    </p:embeddedFont>
    <p:embeddedFont>
      <p:font typeface="Barlow Semi Condensed"/>
      <p:regular r:id="rId91"/>
      <p:bold r:id="rId92"/>
      <p:italic r:id="rId93"/>
      <p:boldItalic r:id="rId94"/>
    </p:embeddedFont>
    <p:embeddedFont>
      <p:font typeface="IBM Plex Sans SemiBold"/>
      <p:regular r:id="rId95"/>
      <p:bold r:id="rId96"/>
      <p:italic r:id="rId97"/>
      <p:boldItalic r:id="rId9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48" Type="http://schemas.openxmlformats.org/officeDocument/2006/relationships/font" Target="fonts/Ubuntu-bold.fntdata"/><Relationship Id="rId47" Type="http://schemas.openxmlformats.org/officeDocument/2006/relationships/font" Target="fonts/Ubuntu-regular.fntdata"/><Relationship Id="rId49" Type="http://schemas.openxmlformats.org/officeDocument/2006/relationships/font" Target="fonts/Ubuntu-italic.fntdata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95" Type="http://schemas.openxmlformats.org/officeDocument/2006/relationships/font" Target="fonts/IBMPlexSansSemiBold-regular.fntdata"/><Relationship Id="rId94" Type="http://schemas.openxmlformats.org/officeDocument/2006/relationships/font" Target="fonts/BarlowSemiCondensed-boldItalic.fntdata"/><Relationship Id="rId97" Type="http://schemas.openxmlformats.org/officeDocument/2006/relationships/font" Target="fonts/IBMPlexSansSemiBold-italic.fntdata"/><Relationship Id="rId96" Type="http://schemas.openxmlformats.org/officeDocument/2006/relationships/font" Target="fonts/IBMPlexSansSemiBold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98" Type="http://schemas.openxmlformats.org/officeDocument/2006/relationships/font" Target="fonts/IBMPlexSansSemiBold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91" Type="http://schemas.openxmlformats.org/officeDocument/2006/relationships/font" Target="fonts/BarlowSemiCondensed-regular.fntdata"/><Relationship Id="rId90" Type="http://schemas.openxmlformats.org/officeDocument/2006/relationships/font" Target="fonts/IBMPlexMonoLight-boldItalic.fntdata"/><Relationship Id="rId93" Type="http://schemas.openxmlformats.org/officeDocument/2006/relationships/font" Target="fonts/BarlowSemiCondensed-italic.fntdata"/><Relationship Id="rId92" Type="http://schemas.openxmlformats.org/officeDocument/2006/relationships/font" Target="fonts/BarlowSemiCondensed-bold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84" Type="http://schemas.openxmlformats.org/officeDocument/2006/relationships/font" Target="fonts/Montserrat-bold.fntdata"/><Relationship Id="rId83" Type="http://schemas.openxmlformats.org/officeDocument/2006/relationships/font" Target="fonts/Montserrat-regular.fntdata"/><Relationship Id="rId86" Type="http://schemas.openxmlformats.org/officeDocument/2006/relationships/font" Target="fonts/Montserrat-boldItalic.fntdata"/><Relationship Id="rId85" Type="http://schemas.openxmlformats.org/officeDocument/2006/relationships/font" Target="fonts/Montserrat-italic.fntdata"/><Relationship Id="rId88" Type="http://schemas.openxmlformats.org/officeDocument/2006/relationships/font" Target="fonts/IBMPlexMonoLight-bold.fntdata"/><Relationship Id="rId87" Type="http://schemas.openxmlformats.org/officeDocument/2006/relationships/font" Target="fonts/IBMPlexMonoLight-regular.fntdata"/><Relationship Id="rId89" Type="http://schemas.openxmlformats.org/officeDocument/2006/relationships/font" Target="fonts/IBMPlexMonoLight-italic.fntdata"/><Relationship Id="rId80" Type="http://schemas.openxmlformats.org/officeDocument/2006/relationships/font" Target="fonts/PlayfairDisplay-bold.fntdata"/><Relationship Id="rId82" Type="http://schemas.openxmlformats.org/officeDocument/2006/relationships/font" Target="fonts/PlayfairDisplay-boldItalic.fntdata"/><Relationship Id="rId81" Type="http://schemas.openxmlformats.org/officeDocument/2006/relationships/font" Target="fonts/PlayfairDispl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IBMPlexSans-italic.fntdata"/><Relationship Id="rId72" Type="http://schemas.openxmlformats.org/officeDocument/2006/relationships/font" Target="fonts/IBMPlexSans-bold.fntdata"/><Relationship Id="rId75" Type="http://schemas.openxmlformats.org/officeDocument/2006/relationships/font" Target="fonts/Roboto-regular.fntdata"/><Relationship Id="rId74" Type="http://schemas.openxmlformats.org/officeDocument/2006/relationships/font" Target="fonts/IBMPlexSans-boldItalic.fntdata"/><Relationship Id="rId77" Type="http://schemas.openxmlformats.org/officeDocument/2006/relationships/font" Target="fonts/Roboto-italic.fntdata"/><Relationship Id="rId76" Type="http://schemas.openxmlformats.org/officeDocument/2006/relationships/font" Target="fonts/Roboto-bold.fntdata"/><Relationship Id="rId79" Type="http://schemas.openxmlformats.org/officeDocument/2006/relationships/font" Target="fonts/PlayfairDisplay-regular.fntdata"/><Relationship Id="rId78" Type="http://schemas.openxmlformats.org/officeDocument/2006/relationships/font" Target="fonts/Roboto-boldItalic.fntdata"/><Relationship Id="rId71" Type="http://schemas.openxmlformats.org/officeDocument/2006/relationships/font" Target="fonts/IBMPlexSans-regular.fntdata"/><Relationship Id="rId70" Type="http://schemas.openxmlformats.org/officeDocument/2006/relationships/font" Target="fonts/Marvel-boldItalic.fntdata"/><Relationship Id="rId62" Type="http://schemas.openxmlformats.org/officeDocument/2006/relationships/font" Target="fonts/BarlowSemiCondensedMedium-boldItalic.fntdata"/><Relationship Id="rId61" Type="http://schemas.openxmlformats.org/officeDocument/2006/relationships/font" Target="fonts/BarlowSemiCondensedMedium-italic.fntdata"/><Relationship Id="rId64" Type="http://schemas.openxmlformats.org/officeDocument/2006/relationships/font" Target="fonts/IBMPlexMono-bold.fntdata"/><Relationship Id="rId63" Type="http://schemas.openxmlformats.org/officeDocument/2006/relationships/font" Target="fonts/IBMPlexMono-regular.fntdata"/><Relationship Id="rId66" Type="http://schemas.openxmlformats.org/officeDocument/2006/relationships/font" Target="fonts/IBMPlexMono-boldItalic.fntdata"/><Relationship Id="rId65" Type="http://schemas.openxmlformats.org/officeDocument/2006/relationships/font" Target="fonts/IBMPlexMono-italic.fntdata"/><Relationship Id="rId68" Type="http://schemas.openxmlformats.org/officeDocument/2006/relationships/font" Target="fonts/Marvel-bold.fntdata"/><Relationship Id="rId67" Type="http://schemas.openxmlformats.org/officeDocument/2006/relationships/font" Target="fonts/Marvel-regular.fntdata"/><Relationship Id="rId60" Type="http://schemas.openxmlformats.org/officeDocument/2006/relationships/font" Target="fonts/BarlowSemiCondensedMedium-bold.fntdata"/><Relationship Id="rId69" Type="http://schemas.openxmlformats.org/officeDocument/2006/relationships/font" Target="fonts/Marvel-italic.fntdata"/><Relationship Id="rId51" Type="http://schemas.openxmlformats.org/officeDocument/2006/relationships/font" Target="fonts/RobotoMedium-regular.fntdata"/><Relationship Id="rId50" Type="http://schemas.openxmlformats.org/officeDocument/2006/relationships/font" Target="fonts/Ubuntu-boldItalic.fntdata"/><Relationship Id="rId53" Type="http://schemas.openxmlformats.org/officeDocument/2006/relationships/font" Target="fonts/RobotoMedium-italic.fntdata"/><Relationship Id="rId52" Type="http://schemas.openxmlformats.org/officeDocument/2006/relationships/font" Target="fonts/RobotoMedium-bold.fntdata"/><Relationship Id="rId55" Type="http://schemas.openxmlformats.org/officeDocument/2006/relationships/font" Target="fonts/FiraSansExtraCondensedMedium-regular.fntdata"/><Relationship Id="rId54" Type="http://schemas.openxmlformats.org/officeDocument/2006/relationships/font" Target="fonts/RobotoMedium-boldItalic.fntdata"/><Relationship Id="rId57" Type="http://schemas.openxmlformats.org/officeDocument/2006/relationships/font" Target="fonts/FiraSansExtraCondensedMedium-italic.fntdata"/><Relationship Id="rId56" Type="http://schemas.openxmlformats.org/officeDocument/2006/relationships/font" Target="fonts/FiraSansExtraCondensedMedium-bold.fntdata"/><Relationship Id="rId59" Type="http://schemas.openxmlformats.org/officeDocument/2006/relationships/font" Target="fonts/BarlowSemiCondensedMedium-regular.fntdata"/><Relationship Id="rId58" Type="http://schemas.openxmlformats.org/officeDocument/2006/relationships/font" Target="fonts/FiraSansExtraCondensedMedium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0.png>
</file>

<file path=ppt/media/image41.png>
</file>

<file path=ppt/media/image42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f4200ee6f3_2_1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f4200ee6f3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f4200ee6f3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f4200ee6f3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f4200ee6f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f4200ee6f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f4200ee6f3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f4200ee6f3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f4200ee6f3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f4200ee6f3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f4200ee6f3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f4200ee6f3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f4200ee6f3_0_2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f4200ee6f3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f4200ee6f3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f4200ee6f3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f4200ee6f3_0_2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f4200ee6f3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f4200ee6f3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f4200ee6f3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f4200ee6f3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f4200ee6f3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f4200ee6f3_2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f4200ee6f3_2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f4200ee6f3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f4200ee6f3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f4200ee6f3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f4200ee6f3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f4200ee6f3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f4200ee6f3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4200ee6f3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4200ee6f3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f4200ee6f3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f4200ee6f3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f4200ee6f3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f4200ee6f3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f4200ee6f3_0_3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f4200ee6f3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f4200ee6f3_0_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f4200ee6f3_0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f4200ee6f3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f4200ee6f3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f4200ee6f3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f4200ee6f3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f4200ee6f3_2_3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f4200ee6f3_2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f4200ee6f3_0_29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f4200ee6f3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f4200ee6f3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f4200ee6f3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f4200ee6f3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f4200ee6f3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f4200ee6f3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f4200ee6f3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f4200ee6f3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f4200ee6f3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f4200ee6f3_2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f4200ee6f3_2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f4200ee6f3_2_6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f4200ee6f3_2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f4200ee6f3_2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f4200ee6f3_2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f4200ee6f3_2_6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f4200ee6f3_2_6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f4200ee6f3_2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f4200ee6f3_2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f4200ee6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f4200ee6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f4200ee6f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f4200ee6f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f4200ee6f3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f4200ee6f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f4200ee6f3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f4200ee6f3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f4200ee6f3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f4200ee6f3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f4200ee6f3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f4200ee6f3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6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6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5.png"/><Relationship Id="rId3" Type="http://schemas.openxmlformats.org/officeDocument/2006/relationships/image" Target="../media/image6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6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6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Relationship Id="rId3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21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6.png"/><Relationship Id="rId3" Type="http://schemas.openxmlformats.org/officeDocument/2006/relationships/image" Target="../media/image16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6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4.png"/><Relationship Id="rId3" Type="http://schemas.openxmlformats.org/officeDocument/2006/relationships/image" Target="../media/image16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8.png"/><Relationship Id="rId3" Type="http://schemas.openxmlformats.org/officeDocument/2006/relationships/image" Target="../media/image16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6.png"/><Relationship Id="rId3" Type="http://schemas.openxmlformats.org/officeDocument/2006/relationships/image" Target="../media/image33.png"/><Relationship Id="rId4" Type="http://schemas.openxmlformats.org/officeDocument/2006/relationships/image" Target="../media/image16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6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1.png"/><Relationship Id="rId3" Type="http://schemas.openxmlformats.org/officeDocument/2006/relationships/image" Target="../media/image16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0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0.png"/><Relationship Id="rId3" Type="http://schemas.openxmlformats.org/officeDocument/2006/relationships/image" Target="../media/image16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_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5_Титульный слайд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518135" y="2172116"/>
            <a:ext cx="74385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boto Medium"/>
              <a:buNone/>
              <a:defRPr b="0" i="0" sz="54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518135" y="4285871"/>
            <a:ext cx="74385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577576" y="981527"/>
            <a:ext cx="7989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30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540515" y="1675742"/>
            <a:ext cx="8063100" cy="25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15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6" type="subTitle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Для цитат">
  <p:cSld name="CUSTOM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2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idx="1" type="subTitle"/>
          </p:nvPr>
        </p:nvSpPr>
        <p:spPr>
          <a:xfrm flipH="1">
            <a:off x="5987974" y="2825713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2" type="subTitle"/>
          </p:nvPr>
        </p:nvSpPr>
        <p:spPr>
          <a:xfrm flipH="1">
            <a:off x="927040" y="1249988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4" name="Google Shape;84;p20"/>
          <p:cNvSpPr txBox="1"/>
          <p:nvPr>
            <p:ph idx="3" type="subTitle"/>
          </p:nvPr>
        </p:nvSpPr>
        <p:spPr>
          <a:xfrm flipH="1">
            <a:off x="927040" y="2825713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5" name="Google Shape;85;p20"/>
          <p:cNvSpPr txBox="1"/>
          <p:nvPr>
            <p:ph hasCustomPrompt="1" type="title"/>
          </p:nvPr>
        </p:nvSpPr>
        <p:spPr>
          <a:xfrm flipH="1">
            <a:off x="4912038" y="3128245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20"/>
          <p:cNvSpPr txBox="1"/>
          <p:nvPr>
            <p:ph hasCustomPrompt="1" idx="4" type="title"/>
          </p:nvPr>
        </p:nvSpPr>
        <p:spPr>
          <a:xfrm flipH="1">
            <a:off x="3474314" y="1548787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20"/>
          <p:cNvSpPr txBox="1"/>
          <p:nvPr>
            <p:ph hasCustomPrompt="1" idx="5" type="title"/>
          </p:nvPr>
        </p:nvSpPr>
        <p:spPr>
          <a:xfrm flipH="1">
            <a:off x="3474314" y="3128245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20"/>
          <p:cNvSpPr txBox="1"/>
          <p:nvPr>
            <p:ph idx="6" type="subTitle"/>
          </p:nvPr>
        </p:nvSpPr>
        <p:spPr>
          <a:xfrm flipH="1">
            <a:off x="1314640" y="1790813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7" type="subTitle"/>
          </p:nvPr>
        </p:nvSpPr>
        <p:spPr>
          <a:xfrm flipH="1">
            <a:off x="1314640" y="339188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8" type="subTitle"/>
          </p:nvPr>
        </p:nvSpPr>
        <p:spPr>
          <a:xfrm flipH="1">
            <a:off x="5987974" y="328793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9" type="subTitle"/>
          </p:nvPr>
        </p:nvSpPr>
        <p:spPr>
          <a:xfrm flipH="1">
            <a:off x="5987974" y="1249988"/>
            <a:ext cx="2229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1400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hasCustomPrompt="1" idx="13" type="title"/>
          </p:nvPr>
        </p:nvSpPr>
        <p:spPr>
          <a:xfrm flipH="1">
            <a:off x="4912060" y="1548787"/>
            <a:ext cx="739500" cy="50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3600">
                <a:solidFill>
                  <a:srgbClr val="E87E4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20"/>
          <p:cNvSpPr txBox="1"/>
          <p:nvPr>
            <p:ph idx="14" type="subTitle"/>
          </p:nvPr>
        </p:nvSpPr>
        <p:spPr>
          <a:xfrm flipH="1">
            <a:off x="5987974" y="1807138"/>
            <a:ext cx="184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">
  <p:cSld name="TITLE_ONLY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/>
          <p:nvPr>
            <p:ph type="title"/>
          </p:nvPr>
        </p:nvSpPr>
        <p:spPr>
          <a:xfrm>
            <a:off x="719750" y="445025"/>
            <a:ext cx="770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Число-заголовок 1">
  <p:cSld name="BIG_NUMBER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22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98" name="Google Shape;98;p22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22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2" name="Google Shape;102;p22"/>
          <p:cNvSpPr txBox="1"/>
          <p:nvPr>
            <p:ph hasCustomPrompt="1"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/>
          <p:nvPr>
            <p:ph hasCustomPrompt="1" type="title"/>
          </p:nvPr>
        </p:nvSpPr>
        <p:spPr>
          <a:xfrm>
            <a:off x="2866925" y="1282725"/>
            <a:ext cx="39870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5" name="Google Shape;105;p23"/>
          <p:cNvSpPr txBox="1"/>
          <p:nvPr>
            <p:ph idx="1" type="subTitle"/>
          </p:nvPr>
        </p:nvSpPr>
        <p:spPr>
          <a:xfrm>
            <a:off x="2866925" y="2187225"/>
            <a:ext cx="3423300" cy="2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06" name="Google Shape;106;p23"/>
          <p:cNvSpPr txBox="1"/>
          <p:nvPr>
            <p:ph hasCustomPrompt="1" idx="2" type="title"/>
          </p:nvPr>
        </p:nvSpPr>
        <p:spPr>
          <a:xfrm>
            <a:off x="2866925" y="2763819"/>
            <a:ext cx="39870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7" name="Google Shape;107;p23"/>
          <p:cNvSpPr txBox="1"/>
          <p:nvPr>
            <p:ph idx="3" type="subTitle"/>
          </p:nvPr>
        </p:nvSpPr>
        <p:spPr>
          <a:xfrm>
            <a:off x="2866925" y="3657672"/>
            <a:ext cx="3423300" cy="2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6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hasCustomPrompt="1" type="title"/>
          </p:nvPr>
        </p:nvSpPr>
        <p:spPr>
          <a:xfrm>
            <a:off x="1082925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0" name="Google Shape;110;p24"/>
          <p:cNvSpPr txBox="1"/>
          <p:nvPr>
            <p:ph idx="1" type="subTitle"/>
          </p:nvPr>
        </p:nvSpPr>
        <p:spPr>
          <a:xfrm>
            <a:off x="1082925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hasCustomPrompt="1" idx="2" type="title"/>
          </p:nvPr>
        </p:nvSpPr>
        <p:spPr>
          <a:xfrm>
            <a:off x="3663750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2" name="Google Shape;112;p24"/>
          <p:cNvSpPr txBox="1"/>
          <p:nvPr>
            <p:ph idx="3" type="subTitle"/>
          </p:nvPr>
        </p:nvSpPr>
        <p:spPr>
          <a:xfrm>
            <a:off x="3663750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hasCustomPrompt="1" idx="4" type="title"/>
          </p:nvPr>
        </p:nvSpPr>
        <p:spPr>
          <a:xfrm>
            <a:off x="6244575" y="957754"/>
            <a:ext cx="18165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4" name="Google Shape;114;p24"/>
          <p:cNvSpPr txBox="1"/>
          <p:nvPr>
            <p:ph idx="5" type="subTitle"/>
          </p:nvPr>
        </p:nvSpPr>
        <p:spPr>
          <a:xfrm>
            <a:off x="6244575" y="1938454"/>
            <a:ext cx="1816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BM Plex Mono Light"/>
              <a:buNone/>
              <a:defRPr sz="1400">
                <a:solidFill>
                  <a:schemeClr val="lt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Mono"/>
              <a:buNone/>
              <a:defRPr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17" name="Google Shape;117;p25"/>
          <p:cNvSpPr txBox="1"/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8" name="Google Shape;118;p25"/>
          <p:cNvSpPr txBox="1"/>
          <p:nvPr>
            <p:ph idx="1" type="subTitle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9" name="Google Shape;119;p25"/>
          <p:cNvSpPr txBox="1"/>
          <p:nvPr>
            <p:ph hasCustomPrompt="1" idx="2" type="title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25"/>
          <p:cNvSpPr txBox="1"/>
          <p:nvPr>
            <p:ph idx="3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1" name="Google Shape;121;p25"/>
          <p:cNvSpPr txBox="1"/>
          <p:nvPr>
            <p:ph idx="4" type="subTitle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2" name="Google Shape;122;p25"/>
          <p:cNvSpPr txBox="1"/>
          <p:nvPr>
            <p:ph hasCustomPrompt="1" idx="5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5"/>
          <p:cNvSpPr txBox="1"/>
          <p:nvPr>
            <p:ph idx="6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4" name="Google Shape;124;p25"/>
          <p:cNvSpPr txBox="1"/>
          <p:nvPr>
            <p:ph idx="7" type="subTitle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5" name="Google Shape;125;p25"/>
          <p:cNvSpPr txBox="1"/>
          <p:nvPr>
            <p:ph hasCustomPrompt="1" idx="8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25"/>
          <p:cNvSpPr txBox="1"/>
          <p:nvPr>
            <p:ph idx="9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7" name="Google Shape;127;p25"/>
          <p:cNvSpPr txBox="1"/>
          <p:nvPr>
            <p:ph idx="13" type="subTitle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25"/>
          <p:cNvSpPr txBox="1"/>
          <p:nvPr>
            <p:ph hasCustomPrompt="1" idx="14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25"/>
          <p:cNvSpPr txBox="1"/>
          <p:nvPr>
            <p:ph idx="15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0" name="Google Shape;130;p25"/>
          <p:cNvSpPr txBox="1"/>
          <p:nvPr>
            <p:ph idx="16" type="subTitle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1" name="Google Shape;131;p25"/>
          <p:cNvSpPr txBox="1"/>
          <p:nvPr>
            <p:ph hasCustomPrompt="1" idx="17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5"/>
          <p:cNvSpPr txBox="1"/>
          <p:nvPr>
            <p:ph idx="18" type="ctrTitle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3" name="Google Shape;133;p25"/>
          <p:cNvSpPr txBox="1"/>
          <p:nvPr>
            <p:ph idx="19" type="subTitle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4" name="Google Shape;134;p25"/>
          <p:cNvSpPr txBox="1"/>
          <p:nvPr>
            <p:ph hasCustomPrompt="1" idx="20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25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2644325" y="458400"/>
            <a:ext cx="3855600" cy="10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idx="1" type="subTitle"/>
          </p:nvPr>
        </p:nvSpPr>
        <p:spPr>
          <a:xfrm>
            <a:off x="800038" y="2526075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9" name="Google Shape;139;p26"/>
          <p:cNvSpPr txBox="1"/>
          <p:nvPr>
            <p:ph idx="2" type="subTitle"/>
          </p:nvPr>
        </p:nvSpPr>
        <p:spPr>
          <a:xfrm>
            <a:off x="800038" y="2167188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idx="3" type="subTitle"/>
          </p:nvPr>
        </p:nvSpPr>
        <p:spPr>
          <a:xfrm>
            <a:off x="3493775" y="3688950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1" name="Google Shape;141;p26"/>
          <p:cNvSpPr txBox="1"/>
          <p:nvPr>
            <p:ph idx="4" type="subTitle"/>
          </p:nvPr>
        </p:nvSpPr>
        <p:spPr>
          <a:xfrm>
            <a:off x="3493775" y="3330063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26"/>
          <p:cNvSpPr txBox="1"/>
          <p:nvPr>
            <p:ph idx="5" type="subTitle"/>
          </p:nvPr>
        </p:nvSpPr>
        <p:spPr>
          <a:xfrm>
            <a:off x="6187525" y="2526075"/>
            <a:ext cx="2156400" cy="6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6"/>
          <p:cNvSpPr txBox="1"/>
          <p:nvPr>
            <p:ph idx="6" type="subTitle"/>
          </p:nvPr>
        </p:nvSpPr>
        <p:spPr>
          <a:xfrm>
            <a:off x="6187525" y="2167188"/>
            <a:ext cx="215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4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7"/>
          <p:cNvSpPr txBox="1"/>
          <p:nvPr>
            <p:ph hasCustomPrompt="1" type="title"/>
          </p:nvPr>
        </p:nvSpPr>
        <p:spPr>
          <a:xfrm>
            <a:off x="616850" y="3390750"/>
            <a:ext cx="34146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7" name="Google Shape;147;p27"/>
          <p:cNvSpPr txBox="1"/>
          <p:nvPr>
            <p:ph hasCustomPrompt="1" idx="2" type="title"/>
          </p:nvPr>
        </p:nvSpPr>
        <p:spPr>
          <a:xfrm>
            <a:off x="2152775" y="1767150"/>
            <a:ext cx="3545700" cy="9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8" name="Google Shape;148;p27"/>
          <p:cNvSpPr txBox="1"/>
          <p:nvPr>
            <p:ph idx="1" type="subTitle"/>
          </p:nvPr>
        </p:nvSpPr>
        <p:spPr>
          <a:xfrm flipH="1">
            <a:off x="4628375" y="3234752"/>
            <a:ext cx="2289300" cy="11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9" name="Google Shape;149;p27"/>
          <p:cNvSpPr txBox="1"/>
          <p:nvPr>
            <p:ph idx="3" type="subTitle"/>
          </p:nvPr>
        </p:nvSpPr>
        <p:spPr>
          <a:xfrm flipH="1">
            <a:off x="5925775" y="1739777"/>
            <a:ext cx="2289300" cy="11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0" name="Google Shape;150;p27"/>
          <p:cNvSpPr txBox="1"/>
          <p:nvPr>
            <p:ph idx="4" type="title"/>
          </p:nvPr>
        </p:nvSpPr>
        <p:spPr>
          <a:xfrm>
            <a:off x="603525" y="355646"/>
            <a:ext cx="3393600" cy="7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7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8"/>
          <p:cNvSpPr txBox="1"/>
          <p:nvPr>
            <p:ph type="title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8)">
  <p:cSld name="Заголовок | Текст (08)">
    <p:bg>
      <p:bgPr>
        <a:solidFill>
          <a:srgbClr val="6E32E0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9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9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7" name="Google Shape;157;p29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(05)">
  <p:cSld name="20_Только заголовок_3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/>
          <p:nvPr/>
        </p:nvSpPr>
        <p:spPr>
          <a:xfrm>
            <a:off x="0" y="0"/>
            <a:ext cx="9144000" cy="12381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30"/>
          <p:cNvSpPr txBox="1"/>
          <p:nvPr>
            <p:ph idx="1" type="body"/>
          </p:nvPr>
        </p:nvSpPr>
        <p:spPr>
          <a:xfrm>
            <a:off x="518138" y="1685832"/>
            <a:ext cx="8107800" cy="29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1" name="Google Shape;161;p30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0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3" name="Google Shape;163;p30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— Текст — Текст (01)">
  <p:cSld name="Заголовок | Текст — Текст — Текст (01)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/>
          <p:nvPr/>
        </p:nvSpPr>
        <p:spPr>
          <a:xfrm>
            <a:off x="4572000" y="0"/>
            <a:ext cx="4572000" cy="17139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p31"/>
          <p:cNvSpPr/>
          <p:nvPr/>
        </p:nvSpPr>
        <p:spPr>
          <a:xfrm>
            <a:off x="4572000" y="1713867"/>
            <a:ext cx="4572000" cy="17139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31"/>
          <p:cNvSpPr/>
          <p:nvPr/>
        </p:nvSpPr>
        <p:spPr>
          <a:xfrm>
            <a:off x="4572000" y="3429633"/>
            <a:ext cx="4572000" cy="17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31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b="1" i="0" sz="3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/>
          <p:nvPr>
            <p:ph idx="1" type="subTitle"/>
          </p:nvPr>
        </p:nvSpPr>
        <p:spPr>
          <a:xfrm>
            <a:off x="5091356" y="519113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1"/>
          <p:cNvSpPr txBox="1"/>
          <p:nvPr>
            <p:ph idx="2" type="subTitle"/>
          </p:nvPr>
        </p:nvSpPr>
        <p:spPr>
          <a:xfrm>
            <a:off x="5091356" y="2209004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1"/>
          <p:cNvSpPr txBox="1"/>
          <p:nvPr>
            <p:ph idx="3" type="subTitle"/>
          </p:nvPr>
        </p:nvSpPr>
        <p:spPr>
          <a:xfrm>
            <a:off x="5091356" y="3947147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2)">
  <p:cSld name="20_Только заголовок_2_1_1_1_1">
    <p:bg>
      <p:bgPr>
        <a:solidFill>
          <a:srgbClr val="6E32E0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5" name="Google Shape;175;p32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2)">
  <p:cSld name="2_Только заголовок_1_3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3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3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3"/>
          <p:cNvSpPr/>
          <p:nvPr/>
        </p:nvSpPr>
        <p:spPr>
          <a:xfrm flipH="1">
            <a:off x="4572000" y="0"/>
            <a:ext cx="4572000" cy="51435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33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1" name="Google Shape;181;p33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(03)">
  <p:cSld name="2_Только заголовок_1_2_1_2_1_1_1">
    <p:bg>
      <p:bgPr>
        <a:solidFill>
          <a:schemeClr val="dk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/>
          <p:nvPr>
            <p:ph idx="1" type="body"/>
          </p:nvPr>
        </p:nvSpPr>
        <p:spPr>
          <a:xfrm>
            <a:off x="518269" y="519113"/>
            <a:ext cx="80841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AutoNum type="arabicPeriod"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4" name="Google Shape;184;p34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7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93" name="Google Shape;193;p37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94" name="Google Shape;194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7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8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98" name="Google Shape;198;p38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99" name="Google Shape;199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8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9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3" name="Google Shape;203;p39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4" name="Google Shape;204;p39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9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6" name="Google Shape;20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9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0" name="Google Shape;210;p40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1" name="Google Shape;211;p40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" name="Google Shape;212;p40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" name="Google Shape;213;p40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4" name="Google Shape;214;p40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5" name="Google Shape;215;p40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6" name="Google Shape;216;p40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7" name="Google Shape;217;p40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" name="Google Shape;218;p40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" name="Google Shape;219;p40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" name="Google Shape;220;p40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" name="Google Shape;221;p40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40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40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5" name="Google Shape;225;p40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6" name="Google Shape;226;p40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" name="Google Shape;227;p40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8" name="Google Shape;228;p40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9" name="Google Shape;229;p40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0" name="Google Shape;230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40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4" name="Google Shape;234;p41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5" name="Google Shape;235;p41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6" name="Google Shape;236;p41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7" name="Google Shape;237;p41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8" name="Google Shape;238;p41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9" name="Google Shape;239;p41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0" name="Google Shape;240;p41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1" name="Google Shape;241;p41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2" name="Google Shape;242;p41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3" name="Google Shape;243;p41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4" name="Google Shape;244;p41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5" name="Google Shape;245;p41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6" name="Google Shape;246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1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2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50" name="Google Shape;250;p42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42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2" name="Google Shape;25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3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55" name="Google Shape;255;p43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43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7" name="Google Shape;25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43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1" name="Google Shape;26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45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5" name="Google Shape;265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6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9" name="Google Shape;269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4" name="Google Shape;274;p47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4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9" name="Google Shape;279;p4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4" name="Google Shape;284;p4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5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9" name="Google Shape;289;p50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52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97" name="Google Shape;297;p52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5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1" name="Google Shape;301;p53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02" name="Google Shape;30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5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06" name="Google Shape;30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54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08" name="Google Shape;308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5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12" name="Google Shape;31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55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5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18" name="Google Shape;31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56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3" name="Google Shape;323;p57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24" name="Google Shape;324;p57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25" name="Google Shape;325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6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6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_17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44" name="Google Shape;344;p6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6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48" name="Google Shape;348;p6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49" name="Google Shape;34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6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53" name="Google Shape;353;p6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54" name="Google Shape;354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6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53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6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58" name="Google Shape;358;p6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59" name="Google Shape;359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68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63" name="Google Shape;363;p68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64" name="Google Shape;364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6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6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69" name="Google Shape;369;p6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70" name="Google Shape;370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7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7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74" name="Google Shape;374;p7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75" name="Google Shape;375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7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7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79" name="Google Shape;379;p7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80" name="Google Shape;380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7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84" name="Google Shape;384;p72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85" name="Google Shape;385;p7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7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7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89" name="Google Shape;389;p7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90" name="Google Shape;390;p73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7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94" name="Google Shape;394;p74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95" name="Google Shape;395;p74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7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99" name="Google Shape;399;p7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00" name="Google Shape;400;p75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7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7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77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406" name="Google Shape;406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0" y="240790"/>
            <a:ext cx="362600" cy="35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Для цитат">
  <p:cSld name="CUSTOM_2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408;p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4.xml"/><Relationship Id="rId22" Type="http://schemas.openxmlformats.org/officeDocument/2006/relationships/slideLayout" Target="../slideLayouts/slideLayout56.xml"/><Relationship Id="rId21" Type="http://schemas.openxmlformats.org/officeDocument/2006/relationships/slideLayout" Target="../slideLayouts/slideLayout55.xml"/><Relationship Id="rId24" Type="http://schemas.openxmlformats.org/officeDocument/2006/relationships/slideLayout" Target="../slideLayouts/slideLayout58.xml"/><Relationship Id="rId23" Type="http://schemas.openxmlformats.org/officeDocument/2006/relationships/slideLayout" Target="../slideLayouts/slideLayout57.xml"/><Relationship Id="rId1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26" Type="http://schemas.openxmlformats.org/officeDocument/2006/relationships/slideLayout" Target="../slideLayouts/slideLayout60.xml"/><Relationship Id="rId25" Type="http://schemas.openxmlformats.org/officeDocument/2006/relationships/slideLayout" Target="../slideLayouts/slideLayout59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2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slideLayout" Target="../slideLayouts/slideLayout67.xml"/><Relationship Id="rId8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3.xml"/><Relationship Id="rId12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75.xml"/><Relationship Id="rId14" Type="http://schemas.openxmlformats.org/officeDocument/2006/relationships/slideLayout" Target="../slideLayouts/slideLayout74.xml"/><Relationship Id="rId16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3" r:id="rId22"/>
    <p:sldLayoutId id="2147483704" r:id="rId23"/>
    <p:sldLayoutId id="2147483705" r:id="rId24"/>
    <p:sldLayoutId id="2147483706" r:id="rId25"/>
    <p:sldLayoutId id="2147483707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7.png"/><Relationship Id="rId4" Type="http://schemas.openxmlformats.org/officeDocument/2006/relationships/image" Target="../media/image3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7.png"/><Relationship Id="rId4" Type="http://schemas.openxmlformats.org/officeDocument/2006/relationships/image" Target="../media/image3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7.png"/><Relationship Id="rId4" Type="http://schemas.openxmlformats.org/officeDocument/2006/relationships/image" Target="../media/image4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7.png"/><Relationship Id="rId4" Type="http://schemas.openxmlformats.org/officeDocument/2006/relationships/image" Target="../media/image4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7.png"/><Relationship Id="rId4" Type="http://schemas.openxmlformats.org/officeDocument/2006/relationships/image" Target="../media/image4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7.png"/><Relationship Id="rId4" Type="http://schemas.openxmlformats.org/officeDocument/2006/relationships/image" Target="../media/image5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7.png"/><Relationship Id="rId4" Type="http://schemas.openxmlformats.org/officeDocument/2006/relationships/image" Target="../media/image6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7.png"/><Relationship Id="rId4" Type="http://schemas.openxmlformats.org/officeDocument/2006/relationships/image" Target="../media/image5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7.png"/><Relationship Id="rId4" Type="http://schemas.openxmlformats.org/officeDocument/2006/relationships/image" Target="../media/image5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7.png"/><Relationship Id="rId4" Type="http://schemas.openxmlformats.org/officeDocument/2006/relationships/image" Target="../media/image5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7.png"/><Relationship Id="rId4" Type="http://schemas.openxmlformats.org/officeDocument/2006/relationships/image" Target="../media/image4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7.png"/><Relationship Id="rId4" Type="http://schemas.openxmlformats.org/officeDocument/2006/relationships/image" Target="../media/image5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7.png"/><Relationship Id="rId4" Type="http://schemas.openxmlformats.org/officeDocument/2006/relationships/image" Target="../media/image4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7.png"/><Relationship Id="rId4" Type="http://schemas.openxmlformats.org/officeDocument/2006/relationships/image" Target="../media/image4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7.png"/><Relationship Id="rId4" Type="http://schemas.openxmlformats.org/officeDocument/2006/relationships/image" Target="../media/image5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7.png"/><Relationship Id="rId4" Type="http://schemas.openxmlformats.org/officeDocument/2006/relationships/image" Target="../media/image5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7.png"/><Relationship Id="rId4" Type="http://schemas.openxmlformats.org/officeDocument/2006/relationships/image" Target="../media/image6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7.png"/><Relationship Id="rId4" Type="http://schemas.openxmlformats.org/officeDocument/2006/relationships/image" Target="../media/image5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7.png"/><Relationship Id="rId4" Type="http://schemas.openxmlformats.org/officeDocument/2006/relationships/image" Target="../media/image5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7.png"/><Relationship Id="rId4" Type="http://schemas.openxmlformats.org/officeDocument/2006/relationships/image" Target="../media/image5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7.png"/><Relationship Id="rId4" Type="http://schemas.openxmlformats.org/officeDocument/2006/relationships/image" Target="../media/image5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7.png"/><Relationship Id="rId4" Type="http://schemas.openxmlformats.org/officeDocument/2006/relationships/image" Target="../media/image3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7.png"/><Relationship Id="rId4" Type="http://schemas.openxmlformats.org/officeDocument/2006/relationships/image" Target="../media/image4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79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Bootcamp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4" name="Google Shape;414;p79"/>
          <p:cNvSpPr txBox="1"/>
          <p:nvPr>
            <p:ph idx="2" type="subTitle"/>
          </p:nvPr>
        </p:nvSpPr>
        <p:spPr>
          <a:xfrm>
            <a:off x="540000" y="3633900"/>
            <a:ext cx="8064000" cy="523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Аналитика, unit-экономика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Google Shape;470;p8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88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нужно знать для расчета Unit экономики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2" name="Google Shape;472;p88"/>
          <p:cNvSpPr txBox="1"/>
          <p:nvPr/>
        </p:nvSpPr>
        <p:spPr>
          <a:xfrm>
            <a:off x="540000" y="1800000"/>
            <a:ext cx="76962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1. Идея бизнеса и его способ монетизации. 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2. Количество вложений в маркетинг/разработку 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3. Рынок и ниша продукта. 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4. Метрики бизнеса. </a:t>
            </a:r>
            <a:endParaRPr sz="2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" name="Google Shape;477;p8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89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Традиционный бизнес VS digital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9" name="Google Shape;479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138" y="1209438"/>
            <a:ext cx="7691726" cy="334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9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90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Модель бизнеса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6" name="Google Shape;486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51488"/>
            <a:ext cx="8839197" cy="937035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90"/>
          <p:cNvSpPr/>
          <p:nvPr/>
        </p:nvSpPr>
        <p:spPr>
          <a:xfrm>
            <a:off x="190500" y="2117900"/>
            <a:ext cx="2218800" cy="762000"/>
          </a:xfrm>
          <a:prstGeom prst="rect">
            <a:avLst/>
          </a:prstGeom>
          <a:noFill/>
          <a:ln cap="flat" cmpd="sng" w="28575">
            <a:solidFill>
              <a:srgbClr val="8D46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9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91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Устройства </a:t>
            </a: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бизнеса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4" name="Google Shape;494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3000" y="1412400"/>
            <a:ext cx="7338001" cy="29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p9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92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Устройства бизнеса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1" name="Google Shape;501;p92"/>
          <p:cNvPicPr preferRelativeResize="0"/>
          <p:nvPr/>
        </p:nvPicPr>
        <p:blipFill rotWithShape="1">
          <a:blip r:embed="rId4">
            <a:alphaModFix/>
          </a:blip>
          <a:srcRect b="36159" l="0" r="0" t="0"/>
          <a:stretch/>
        </p:blipFill>
        <p:spPr>
          <a:xfrm>
            <a:off x="584825" y="1564100"/>
            <a:ext cx="8064002" cy="201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93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Зачем считать Unit-экономику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1" name="Google Shape;511;p9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94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Для чего считать Unit-экономику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3" name="Google Shape;513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92400"/>
            <a:ext cx="8839202" cy="2371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95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ROI/ROMI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Google Shape;523;p9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96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ROI/ROMI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5" name="Google Shape;525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1256225"/>
            <a:ext cx="8063999" cy="3204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Google Shape;530;p9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97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Переменные в формулах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2" name="Google Shape;532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92400"/>
            <a:ext cx="8839197" cy="2519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80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На этом занятии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0" name="Google Shape;420;p80"/>
          <p:cNvSpPr txBox="1"/>
          <p:nvPr/>
        </p:nvSpPr>
        <p:spPr>
          <a:xfrm>
            <a:off x="540000" y="1800000"/>
            <a:ext cx="8064000" cy="19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Разбор ДЗ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Что такое Unit-экономика и как посчитать Unit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Зачем считать Unit-экономику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ROI/ROMI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термины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1" name="Google Shape;421;p8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Начало работы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22" name="Google Shape;422;p8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7" name="Google Shape;537;p9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720000"/>
            <a:ext cx="8839199" cy="342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p9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578650"/>
            <a:ext cx="8839200" cy="3986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Google Shape;549;p10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544600"/>
            <a:ext cx="8839199" cy="3333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5" name="Google Shape;555;p10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543613"/>
            <a:ext cx="8839200" cy="395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1" name="Google Shape;561;p10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102"/>
          <p:cNvPicPr preferRelativeResize="0"/>
          <p:nvPr/>
        </p:nvPicPr>
        <p:blipFill rotWithShape="1">
          <a:blip r:embed="rId4">
            <a:alphaModFix/>
          </a:blip>
          <a:srcRect b="0" l="0" r="0" t="22857"/>
          <a:stretch/>
        </p:blipFill>
        <p:spPr>
          <a:xfrm>
            <a:off x="152400" y="1389523"/>
            <a:ext cx="8839199" cy="2435574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p102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Задача с учетом LTV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10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0577"/>
            <a:ext cx="9143998" cy="4222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104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900">
                <a:latin typeface="Montserrat"/>
                <a:ea typeface="Montserrat"/>
                <a:cs typeface="Montserrat"/>
                <a:sym typeface="Montserrat"/>
              </a:rPr>
              <a:t>Ч</a:t>
            </a:r>
            <a:r>
              <a:rPr b="1" lang="ru" sz="2900">
                <a:latin typeface="Montserrat"/>
                <a:ea typeface="Montserrat"/>
                <a:cs typeface="Montserrat"/>
                <a:sym typeface="Montserrat"/>
              </a:rPr>
              <a:t>тобы понять, «сходится» ли unit-экономика, нужно посчитать LTV и CPA. Если CPA&gt;LTV, то нет.</a:t>
            </a:r>
            <a:endParaRPr sz="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b="1" sz="2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Google Shape;579;p10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670668" cy="437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10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106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Задача 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7" name="Google Shape;587;p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92400"/>
            <a:ext cx="8839201" cy="2756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10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052" y="410708"/>
            <a:ext cx="7077898" cy="4218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81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Разбор ДЗ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08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Основные термины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3" name="Google Shape;603;p10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Google Shape;604;p109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Переменные в формулах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05" name="Google Shape;605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1166575"/>
            <a:ext cx="7853198" cy="317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0" name="Google Shape;610;p11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" name="Google Shape;611;p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962900"/>
            <a:ext cx="8839199" cy="37170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" name="Google Shape;616;p11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538" y="332400"/>
            <a:ext cx="8268918" cy="437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11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538" y="332400"/>
            <a:ext cx="8268918" cy="437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8" name="Google Shape;628;p11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113"/>
          <p:cNvSpPr txBox="1"/>
          <p:nvPr/>
        </p:nvSpPr>
        <p:spPr>
          <a:xfrm>
            <a:off x="540000" y="1900200"/>
            <a:ext cx="6889500" cy="10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311150" lvl="0" marL="457200" rtl="0" algn="l">
              <a:spcBef>
                <a:spcPts val="1400"/>
              </a:spcBef>
              <a:spcAft>
                <a:spcPts val="0"/>
              </a:spcAft>
              <a:buClr>
                <a:srgbClr val="2C2D30"/>
              </a:buClr>
              <a:buSzPts val="1300"/>
              <a:buFont typeface="Montserrat"/>
              <a:buChar char="📍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Что является unit’ом для авто диллера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300"/>
              <a:buFont typeface="Montserrat"/>
              <a:buChar char="📍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Выведите список ключевых метрик для авто диллера с точки зрения Unit-экономики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300"/>
              <a:buFont typeface="Montserrat"/>
              <a:buChar char="📍"/>
            </a:pPr>
            <a:r>
              <a:rPr lang="ru" sz="1300">
                <a:solidFill>
                  <a:srgbClr val="2C2D30"/>
                </a:solidFill>
                <a:latin typeface="Montserrat"/>
                <a:ea typeface="Montserrat"/>
                <a:cs typeface="Montserrat"/>
                <a:sym typeface="Montserrat"/>
              </a:rPr>
              <a:t>Придумайте параметры, в разрезе который будет важно считать метрики Unit-экономики (например категория девайса или браузер)</a:t>
            </a:r>
            <a:endParaRPr sz="1300">
              <a:solidFill>
                <a:srgbClr val="2C2D3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0" name="Google Shape;630;p113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Практическое </a:t>
            </a: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задание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1" name="Google Shape;631;p11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К следующему уроку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2" name="Google Shape;632;p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517474" y="2880000"/>
            <a:ext cx="1508650" cy="1799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114"/>
          <p:cNvSpPr txBox="1"/>
          <p:nvPr>
            <p:ph type="title"/>
          </p:nvPr>
        </p:nvSpPr>
        <p:spPr>
          <a:xfrm>
            <a:off x="540000" y="2266050"/>
            <a:ext cx="8064000" cy="2638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5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Остались вопросы?</a:t>
            </a:r>
            <a:endParaRPr b="1" sz="5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8" name="Google Shape;638;p114"/>
          <p:cNvSpPr txBox="1"/>
          <p:nvPr/>
        </p:nvSpPr>
        <p:spPr>
          <a:xfrm>
            <a:off x="450750" y="2282300"/>
            <a:ext cx="3000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ru" sz="500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Q&amp;A:</a:t>
            </a:r>
            <a:endParaRPr>
              <a:solidFill>
                <a:srgbClr val="FFAB4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9" name="Google Shape;639;p114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Вводные</a:t>
            </a:r>
            <a:endParaRPr/>
          </a:p>
        </p:txBody>
      </p:sp>
      <p:sp>
        <p:nvSpPr>
          <p:cNvPr id="645" name="Google Shape;645;p1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38076"/>
              <a:buFont typeface="Arial"/>
              <a:buNone/>
            </a:pPr>
            <a:r>
              <a:rPr b="1"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 дилер Премиум Авто хочет проанализировать эффективность маркетинговых кампаний в интернете.​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38076"/>
              <a:buFont typeface="Arial"/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38076"/>
              <a:buFont typeface="Arial"/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Для того, чтобы это сделать он нанял консалтинговую IT компанию, которая должна помочь ему ответить на следующие вопросы:​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940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AutoNum type="arabicPeriod"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Какие маркетинговые кампании работают лучше всего​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940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AutoNum type="arabicPeriod"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Какие модели продаются лучше всего через интернет​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940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AutoNum type="arabicPeriod"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Какая общая выручка и маржа за период и какие из моделей более выгодно продавать через интернет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38076"/>
              <a:buFont typeface="Arial"/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 ходе пресейла консультанты договорились с клиентом, что сделают пилотный проект на основании ограниченных данных по двум маркам: BMW и Mercedes и если результаты пилотного проекта устроят заказчика, то будет заключен полноценный контракт на внедрение проекта, который будет позволять отслеживать эффективность маркетинга на постоянно основе.​</a:t>
            </a:r>
            <a:endParaRPr sz="850">
              <a:solidFill>
                <a:schemeClr val="dk1"/>
              </a:solidFill>
              <a:highlight>
                <a:srgbClr val="EDEBE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Вводные</a:t>
            </a:r>
            <a:endParaRPr/>
          </a:p>
        </p:txBody>
      </p:sp>
      <p:sp>
        <p:nvSpPr>
          <p:cNvPr id="651" name="Google Shape;651;p1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​В рамках пилотного проекта, мы решили объединить данные из Google analytics и CRM системы, для того, чтобы посмотреть какие кампании приводят не только к заявкам, но и к продажам.​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Был внедрен Client ID, который пробрасывается из web аналитики в CRM, данные были накоплены за несколько месяцев и параллельно были созданы коннекторы к Google analytics и CRM.​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Текущая задача заключается в том, чтобы забрать данные из систем, объединить их, вывести недостающие данные и на их основе выдать клиенту дашборд, который ответить на его вопросы.</a:t>
            </a:r>
            <a:endParaRPr sz="850">
              <a:solidFill>
                <a:schemeClr val="dk1"/>
              </a:solidFill>
              <a:highlight>
                <a:srgbClr val="EDEBE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6" name="Google Shape;656;p117"/>
          <p:cNvCxnSpPr>
            <a:stCxn id="657" idx="6"/>
            <a:endCxn id="658" idx="2"/>
          </p:cNvCxnSpPr>
          <p:nvPr/>
        </p:nvCxnSpPr>
        <p:spPr>
          <a:xfrm>
            <a:off x="2997591" y="1615797"/>
            <a:ext cx="1750200" cy="3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9" name="Google Shape;659;p117"/>
          <p:cNvCxnSpPr>
            <a:stCxn id="658" idx="6"/>
            <a:endCxn id="660" idx="2"/>
          </p:cNvCxnSpPr>
          <p:nvPr/>
        </p:nvCxnSpPr>
        <p:spPr>
          <a:xfrm>
            <a:off x="5099416" y="1618942"/>
            <a:ext cx="1750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1" name="Google Shape;661;p117"/>
          <p:cNvCxnSpPr>
            <a:stCxn id="662" idx="6"/>
            <a:endCxn id="663" idx="2"/>
          </p:cNvCxnSpPr>
          <p:nvPr/>
        </p:nvCxnSpPr>
        <p:spPr>
          <a:xfrm>
            <a:off x="891566" y="2694680"/>
            <a:ext cx="1750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4" name="Google Shape;664;p117"/>
          <p:cNvCxnSpPr>
            <a:stCxn id="660" idx="6"/>
          </p:cNvCxnSpPr>
          <p:nvPr/>
        </p:nvCxnSpPr>
        <p:spPr>
          <a:xfrm>
            <a:off x="7201241" y="1618942"/>
            <a:ext cx="1974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5" name="Google Shape;665;p117"/>
          <p:cNvCxnSpPr>
            <a:endCxn id="662" idx="2"/>
          </p:cNvCxnSpPr>
          <p:nvPr/>
        </p:nvCxnSpPr>
        <p:spPr>
          <a:xfrm>
            <a:off x="-34" y="2694680"/>
            <a:ext cx="540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6" name="Google Shape;666;p117"/>
          <p:cNvCxnSpPr>
            <a:stCxn id="663" idx="6"/>
            <a:endCxn id="667" idx="2"/>
          </p:cNvCxnSpPr>
          <p:nvPr/>
        </p:nvCxnSpPr>
        <p:spPr>
          <a:xfrm>
            <a:off x="2993391" y="2694680"/>
            <a:ext cx="17565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8" name="Google Shape;668;p117"/>
          <p:cNvCxnSpPr>
            <a:stCxn id="667" idx="6"/>
            <a:endCxn id="669" idx="2"/>
          </p:cNvCxnSpPr>
          <p:nvPr/>
        </p:nvCxnSpPr>
        <p:spPr>
          <a:xfrm>
            <a:off x="5101504" y="2694680"/>
            <a:ext cx="17565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117"/>
          <p:cNvCxnSpPr>
            <a:stCxn id="669" idx="6"/>
          </p:cNvCxnSpPr>
          <p:nvPr/>
        </p:nvCxnSpPr>
        <p:spPr>
          <a:xfrm>
            <a:off x="7209616" y="2694680"/>
            <a:ext cx="1959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117"/>
          <p:cNvCxnSpPr>
            <a:stCxn id="672" idx="6"/>
            <a:endCxn id="657" idx="2"/>
          </p:cNvCxnSpPr>
          <p:nvPr/>
        </p:nvCxnSpPr>
        <p:spPr>
          <a:xfrm>
            <a:off x="891575" y="1615801"/>
            <a:ext cx="1754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3" name="Google Shape;673;p117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Определение бизнес ценности</a:t>
            </a:r>
            <a:endParaRPr/>
          </a:p>
        </p:txBody>
      </p:sp>
      <p:sp>
        <p:nvSpPr>
          <p:cNvPr id="672" name="Google Shape;672;p117"/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1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657" name="Google Shape;657;p117"/>
          <p:cNvSpPr/>
          <p:nvPr/>
        </p:nvSpPr>
        <p:spPr>
          <a:xfrm>
            <a:off x="2645991" y="1439997"/>
            <a:ext cx="351600" cy="351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2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658" name="Google Shape;658;p117"/>
          <p:cNvSpPr/>
          <p:nvPr/>
        </p:nvSpPr>
        <p:spPr>
          <a:xfrm>
            <a:off x="4747816" y="1443142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2"/>
                </a:solidFill>
              </a:rPr>
              <a:t>3</a:t>
            </a:r>
            <a:endParaRPr b="1" sz="1000">
              <a:solidFill>
                <a:schemeClr val="lt2"/>
              </a:solidFill>
            </a:endParaRPr>
          </a:p>
        </p:txBody>
      </p:sp>
      <p:sp>
        <p:nvSpPr>
          <p:cNvPr id="660" name="Google Shape;660;p117"/>
          <p:cNvSpPr/>
          <p:nvPr/>
        </p:nvSpPr>
        <p:spPr>
          <a:xfrm>
            <a:off x="6849641" y="1443142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2"/>
                </a:solidFill>
              </a:rPr>
              <a:t>4</a:t>
            </a:r>
            <a:endParaRPr b="1" sz="1000">
              <a:solidFill>
                <a:schemeClr val="lt2"/>
              </a:solidFill>
            </a:endParaRPr>
          </a:p>
        </p:txBody>
      </p:sp>
      <p:sp>
        <p:nvSpPr>
          <p:cNvPr id="662" name="Google Shape;662;p117"/>
          <p:cNvSpPr/>
          <p:nvPr/>
        </p:nvSpPr>
        <p:spPr>
          <a:xfrm>
            <a:off x="539966" y="2518880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2"/>
                </a:solidFill>
              </a:rPr>
              <a:t>5</a:t>
            </a:r>
            <a:endParaRPr b="1" sz="1000">
              <a:solidFill>
                <a:schemeClr val="lt2"/>
              </a:solidFill>
            </a:endParaRPr>
          </a:p>
        </p:txBody>
      </p:sp>
      <p:sp>
        <p:nvSpPr>
          <p:cNvPr id="663" name="Google Shape;663;p117"/>
          <p:cNvSpPr/>
          <p:nvPr/>
        </p:nvSpPr>
        <p:spPr>
          <a:xfrm>
            <a:off x="2641791" y="2518880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2"/>
                </a:solidFill>
              </a:rPr>
              <a:t>6</a:t>
            </a:r>
            <a:endParaRPr b="1" sz="1000">
              <a:solidFill>
                <a:schemeClr val="lt2"/>
              </a:solidFill>
            </a:endParaRPr>
          </a:p>
        </p:txBody>
      </p:sp>
      <p:sp>
        <p:nvSpPr>
          <p:cNvPr id="667" name="Google Shape;667;p117"/>
          <p:cNvSpPr/>
          <p:nvPr/>
        </p:nvSpPr>
        <p:spPr>
          <a:xfrm>
            <a:off x="4749904" y="2518880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2"/>
                </a:solidFill>
              </a:rPr>
              <a:t>7</a:t>
            </a:r>
            <a:endParaRPr b="1" sz="1000">
              <a:solidFill>
                <a:schemeClr val="lt2"/>
              </a:solidFill>
            </a:endParaRPr>
          </a:p>
        </p:txBody>
      </p:sp>
      <p:sp>
        <p:nvSpPr>
          <p:cNvPr id="669" name="Google Shape;669;p117"/>
          <p:cNvSpPr/>
          <p:nvPr/>
        </p:nvSpPr>
        <p:spPr>
          <a:xfrm>
            <a:off x="6858016" y="2518880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2"/>
                </a:solidFill>
              </a:rPr>
              <a:t>8</a:t>
            </a:r>
            <a:endParaRPr b="1" sz="1000">
              <a:solidFill>
                <a:schemeClr val="lt2"/>
              </a:solidFill>
            </a:endParaRPr>
          </a:p>
        </p:txBody>
      </p:sp>
      <p:sp>
        <p:nvSpPr>
          <p:cNvPr id="674" name="Google Shape;674;p117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Определим позже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117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Распределение задач</a:t>
            </a:r>
            <a:endParaRPr/>
          </a:p>
        </p:txBody>
      </p:sp>
      <p:sp>
        <p:nvSpPr>
          <p:cNvPr id="676" name="Google Shape;676;p117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Не понятно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117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подумаем на сл неделе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117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TBD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117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Что-то вроде объединения данных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117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Создание итогового дашборда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1" name="Google Shape;681;p117"/>
          <p:cNvCxnSpPr>
            <a:endCxn id="672" idx="2"/>
          </p:cNvCxnSpPr>
          <p:nvPr/>
        </p:nvCxnSpPr>
        <p:spPr>
          <a:xfrm>
            <a:off x="-25" y="1615801"/>
            <a:ext cx="540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2" name="Google Shape;682;p117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117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Текущая стадия нашего проекта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82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Ключевые метрики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3" name="Google Shape;433;p82"/>
          <p:cNvSpPr txBox="1"/>
          <p:nvPr/>
        </p:nvSpPr>
        <p:spPr>
          <a:xfrm>
            <a:off x="545975" y="1800000"/>
            <a:ext cx="8058000" cy="22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Выручка, чистая прибыль в разрезе каждой автомобильной модели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Customer Journey Map, цепочки касаний по каждому клиенту, зависимость продаж и конверсий от количества шагов в цепочке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ROMI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Средний цикл заключения сделки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Список источников трафика, которые не участвуют в конверсионных цепочках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Все этапы воронки продаж в разрезе регионов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8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83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Гипотезы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0" name="Google Shape;440;p83"/>
          <p:cNvSpPr txBox="1"/>
          <p:nvPr/>
        </p:nvSpPr>
        <p:spPr>
          <a:xfrm>
            <a:off x="545975" y="1800000"/>
            <a:ext cx="80580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10-15% бюджета можно смело сократить за счет источников, которые не попадаются в конверсионных цепочках, ICE - 250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Еще 20-30% бюджета можно либо оптимизировать, либо убрать за счет источников, которые участвуют в конверсионных цепочках, но не сильно, ICE - 45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Сможем понять цикл сделки, CJM и наиболее выгодные и продаваемые марки машин за счет чего сможем поднять чистую прибыль, ICE - 32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📊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Сможем сделать скоринговую модель лидов для продавцов на местах, что повысит средний чек продаж, ICE - 20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84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Что такое Unit-экономика и как определить Unit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8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85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такое Unit?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2" name="Google Shape;452;p85"/>
          <p:cNvSpPr txBox="1"/>
          <p:nvPr/>
        </p:nvSpPr>
        <p:spPr>
          <a:xfrm>
            <a:off x="540000" y="1374000"/>
            <a:ext cx="76626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Unit (юнит) — это: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 то, что мы масштабируем;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 пользователи или клиенты, которые платят* (в цифровых продуктах);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 единица, с которой мы зарабатываем — кто или что даёт нам деньги.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Unit-экономика отвечает на вопрос, зарабатываем ли мы на конкретном пользователе (юните) или нет.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Для этого нужно посчитать: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1. Сколько денег потратили на привлечение пользователя?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2. Сколько денег заработали с пользователя? **</a:t>
            </a:r>
            <a:endParaRPr/>
          </a:p>
        </p:txBody>
      </p:sp>
      <p:pic>
        <p:nvPicPr>
          <p:cNvPr id="453" name="Google Shape;453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575" y="1303401"/>
            <a:ext cx="8538874" cy="31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Google Shape;458;p8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86"/>
          <p:cNvSpPr txBox="1"/>
          <p:nvPr>
            <p:ph idx="4294967295" type="title"/>
          </p:nvPr>
        </p:nvSpPr>
        <p:spPr>
          <a:xfrm>
            <a:off x="540000" y="720000"/>
            <a:ext cx="8346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такое Unit?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60" name="Google Shape;460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000" y="1095263"/>
            <a:ext cx="7255998" cy="3569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5" name="Google Shape;465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0258"/>
            <a:ext cx="9144001" cy="46829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